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Ubuntu"/>
      <p:regular r:id="rId44"/>
      <p:bold r:id="rId45"/>
      <p:italic r:id="rId46"/>
      <p:boldItalic r:id="rId47"/>
    </p:embeddedFont>
    <p:embeddedFont>
      <p:font typeface="Proxima Nova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Proxima Nova Extrabold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914D88-875C-4CB1-A667-1DAEB1305D4A}">
  <a:tblStyle styleId="{3B914D88-875C-4CB1-A667-1DAEB1305D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B0A1BCA-B803-4504-8DED-D8EFA7762F9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Ubuntu-regular.fntdata"/><Relationship Id="rId43" Type="http://schemas.openxmlformats.org/officeDocument/2006/relationships/slide" Target="slides/slide37.xml"/><Relationship Id="rId46" Type="http://schemas.openxmlformats.org/officeDocument/2006/relationships/font" Target="fonts/Ubuntu-italic.fntdata"/><Relationship Id="rId45" Type="http://schemas.openxmlformats.org/officeDocument/2006/relationships/font" Target="fonts/Ubuntu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-regular.fntdata"/><Relationship Id="rId47" Type="http://schemas.openxmlformats.org/officeDocument/2006/relationships/font" Target="fonts/Ubuntu-boldItalic.fntdata"/><Relationship Id="rId49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boldItalic.fntdata"/><Relationship Id="rId50" Type="http://schemas.openxmlformats.org/officeDocument/2006/relationships/font" Target="fonts/ProximaNova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ProximaNovaExtra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3e3d0ecba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3e3d0ecba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3e3d0ecba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3e3d0ecba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3e3d0ecba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3e3d0ecba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3e3d0ecba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3e3d0ecba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3e3d0ecba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3e3d0ecba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3e3d0ecba_2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3e3d0ecba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3e3d0ecba_2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3e3d0ecba_2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3e3d0ecba_2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3e3d0ecba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3e3d0ecba_2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3e3d0ecba_2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3e3d0ecba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3e3d0ecba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89a1503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89a1503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3e3d0ecba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3e3d0ecba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3e3d0ecba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d3e3d0ecba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3e3d0ecba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3e3d0ecba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3e3d0ecba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3e3d0ecba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3e3d0ecba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3e3d0ecba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3e3d0ecba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3e3d0ecba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3e3d0ecba_2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3e3d0ecba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3e3d0ecba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d3e3d0ecba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3e3d0ecba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3e3d0ecba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3e3d0ecba_2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3e3d0ecba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89a1503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89a1503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3e3d0ecba_2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3e3d0ecba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3e3d0ecba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3e3d0ecba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3e3d0ecba_2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d3e3d0ecba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3e3d0ecba_2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3e3d0ecba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3e3d0ecba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3e3d0ecba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3e3d0ecba_2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3e3d0ecba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89a15035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89a15035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89a15035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89a15035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89a15035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89a15035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3eaf929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3eaf929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3e3d0ec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3e3d0ec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3e3d0ecb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3e3d0ecb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3e3d0ecba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3e3d0ecba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3e3d0ecba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3e3d0ecba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ff Chart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14;p3"/>
          <p:cNvGraphicFramePr/>
          <p:nvPr/>
        </p:nvGraphicFramePr>
        <p:xfrm>
          <a:off x="410025" y="119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{3B914D88-875C-4CB1-A667-1DAEB1305D4A}</a:tableStyleId>
              </a:tblPr>
              <a:tblGrid>
                <a:gridCol w="2774650"/>
                <a:gridCol w="2774650"/>
                <a:gridCol w="2774650"/>
              </a:tblGrid>
              <a:tr h="325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1C41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5425" y="1643075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228150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body"/>
          </p:nvPr>
        </p:nvSpPr>
        <p:spPr>
          <a:xfrm>
            <a:off x="6000875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1699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410025" y="312550"/>
            <a:ext cx="7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Name: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3929025" y="312550"/>
            <a:ext cx="97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Position</a:t>
            </a: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>
            <p:ph idx="4" type="title"/>
          </p:nvPr>
        </p:nvSpPr>
        <p:spPr>
          <a:xfrm>
            <a:off x="49025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4375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On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32281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Ideas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000875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Action Items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3B248"/>
              </a:buClr>
              <a:buSzPts val="2800"/>
              <a:buNone/>
              <a:defRPr>
                <a:solidFill>
                  <a:srgbClr val="13B24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1471500" y="1209975"/>
            <a:ext cx="6201000" cy="3210300"/>
          </a:xfrm>
          <a:prstGeom prst="rect">
            <a:avLst/>
          </a:prstGeom>
          <a:noFill/>
          <a:ln cap="flat" cmpd="sng" w="3810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buntu"/>
              <a:buNone/>
              <a:defRPr sz="2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  <a:defRPr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56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Relationship Id="rId5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58.png"/><Relationship Id="rId5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jlcpcb.com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icad.org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IEEE Project Competition</a:t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4: Intro to KiCad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first project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28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the New P</a:t>
            </a:r>
            <a:r>
              <a:rPr lang="en"/>
              <a:t>roject button in the top left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a location and a name to save your project under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175" y="787850"/>
            <a:ext cx="5648502" cy="426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175" y="787850"/>
            <a:ext cx="5648502" cy="42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first project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28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now have a project to work 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get started click the Schematic Editor button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first schematic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3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get started you will use the Add Symbol tool (A) in the right toolbar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1225"/>
            <a:ext cx="4271688" cy="261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10783" l="0" r="12694" t="12132"/>
          <a:stretch/>
        </p:blipFill>
        <p:spPr>
          <a:xfrm>
            <a:off x="5101100" y="445025"/>
            <a:ext cx="5821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581233"/>
            <a:ext cx="4176148" cy="318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first schematic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748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symbol</a:t>
            </a:r>
            <a:r>
              <a:rPr lang="en"/>
              <a:t> to place</a:t>
            </a:r>
            <a:r>
              <a:rPr lang="en"/>
              <a:t>, search for a</a:t>
            </a:r>
            <a:r>
              <a:rPr lang="en"/>
              <a:t>rduino nano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10783" l="0" r="12694" t="12132"/>
          <a:stretch/>
        </p:blipFill>
        <p:spPr>
          <a:xfrm>
            <a:off x="5101100" y="445025"/>
            <a:ext cx="5821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475" y="1547175"/>
            <a:ext cx="4473626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first schematic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10783" l="0" r="12694" t="12132"/>
          <a:stretch/>
        </p:blipFill>
        <p:spPr>
          <a:xfrm>
            <a:off x="5101100" y="445025"/>
            <a:ext cx="5821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152475"/>
            <a:ext cx="28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using the </a:t>
            </a:r>
            <a:r>
              <a:rPr lang="en"/>
              <a:t>Add Symbol tool (A) to add more components, along with copy and paste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4 resistors, 4 LEDs, and 4 push 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Hover over a symbol and press V to Edit the Value Field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100" y="1152475"/>
            <a:ext cx="4274070" cy="382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75" y="436100"/>
            <a:ext cx="5905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first schematic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152475"/>
            <a:ext cx="28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Add Power tool (A) and search for gnd to add ground symbols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800" y="1179050"/>
            <a:ext cx="4991739" cy="381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75" y="436100"/>
            <a:ext cx="5905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first schematic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152475"/>
            <a:ext cx="28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place more than one and they will automatically be connected to each other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800" y="1179050"/>
            <a:ext cx="4858214" cy="38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your first schematic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b="0" l="0" r="0" t="9982"/>
          <a:stretch/>
        </p:blipFill>
        <p:spPr>
          <a:xfrm>
            <a:off x="5125450" y="502700"/>
            <a:ext cx="533400" cy="5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152475"/>
            <a:ext cx="2888700" cy="27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are now ready to connect your schematic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Add Wire tool (W) or hover over the tiny circle on a component to draw wires when this symbol appears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150" y="3849175"/>
            <a:ext cx="1495800" cy="8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800" y="1170125"/>
            <a:ext cx="4866156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your first schematic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988" y="1149100"/>
            <a:ext cx="4442877" cy="34885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152475"/>
            <a:ext cx="28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 to wire the entire schematic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9982"/>
          <a:stretch/>
        </p:blipFill>
        <p:spPr>
          <a:xfrm>
            <a:off x="5277850" y="655100"/>
            <a:ext cx="533400" cy="5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Finishing your first schematic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152475"/>
            <a:ext cx="83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you will use the Assign Footprints tool in the top toolbar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this to assign the actual components you will be using to their corresponding schematic symbol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450" y="445025"/>
            <a:ext cx="636725" cy="7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0625" y="2162275"/>
            <a:ext cx="9265249" cy="25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3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Sign-in Form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525" y="775775"/>
            <a:ext cx="383857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450" y="459163"/>
            <a:ext cx="636725" cy="679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first PCB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152475"/>
            <a:ext cx="83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the switch to PCB Editor button in the top toolbar to open the PCB Editor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613" y="1567575"/>
            <a:ext cx="5066772" cy="310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388" y="455850"/>
            <a:ext cx="7048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first PCB</a:t>
            </a:r>
            <a:endParaRPr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311700" y="1152475"/>
            <a:ext cx="83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the update PCB from Schematic button in the top toolbar to add all the assigned footprints from the schematic to the  PCB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25" y="1818400"/>
            <a:ext cx="3913351" cy="29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150" y="1918625"/>
            <a:ext cx="4719949" cy="289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Arranging your first PCB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11700" y="1152475"/>
            <a:ext cx="36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the footprints and Use the Move command (M) along with the Rotate command (R) to arrange the components on the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aren’t sure about placement it can help to have a working breadboard already made that you can copy from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125" y="1188950"/>
            <a:ext cx="5252224" cy="321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your first PCB</a:t>
            </a:r>
            <a:endParaRPr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311700" y="1152475"/>
            <a:ext cx="36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 floating lines connecting the footprints together is known as a rats nest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lines correspond to your schematic so you know where to place wires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300" y="1170125"/>
            <a:ext cx="4899300" cy="302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your first PCB</a:t>
            </a:r>
            <a:endParaRPr/>
          </a:p>
        </p:txBody>
      </p:sp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311700" y="1152475"/>
            <a:ext cx="36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Route Tracks tool (X) in the right toolbar to place wires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a pad with a rats nest to start routing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you route tracks you can use the autoroute shortcut (F) to help speed up placement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 power and ground nets for last, you can hide them in the Nets tab on the right</a:t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8377" l="0" r="7089" t="5259"/>
          <a:stretch/>
        </p:blipFill>
        <p:spPr>
          <a:xfrm>
            <a:off x="4738050" y="457650"/>
            <a:ext cx="532100" cy="5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300" y="1170125"/>
            <a:ext cx="3527701" cy="17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125" y="3169825"/>
            <a:ext cx="4855675" cy="146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Sizing your first PCB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11700" y="1152475"/>
            <a:ext cx="36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most of the wiring now complete it’s important to make a board outline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300" y="1170125"/>
            <a:ext cx="391240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Sizing your first PCB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11700" y="1152475"/>
            <a:ext cx="36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select the Edge.Cuts layer from the Layers tab on the right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that layer use the Draw Rectangle tool to draw an outline around your footprints</a:t>
            </a:r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650" y="596463"/>
            <a:ext cx="168640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483" y="502775"/>
            <a:ext cx="495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00" y="1170125"/>
            <a:ext cx="396375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your first PCB</a:t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1700" y="1152475"/>
            <a:ext cx="36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we have left is ground so we can use a ground plane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back to the Front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Add Filled Zone tool and place it in the corner of the board outline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Checkmark both Layers and select the GND net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583725"/>
            <a:ext cx="12514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153" y="464663"/>
            <a:ext cx="571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900" y="1139700"/>
            <a:ext cx="4899301" cy="344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your first PCB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152475"/>
            <a:ext cx="443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you click OK you can now place the outline of the ground plane, put it in the same place as the board outline</a:t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15874" l="32223" r="29551" t="29871"/>
          <a:stretch/>
        </p:blipFill>
        <p:spPr>
          <a:xfrm>
            <a:off x="3083275" y="2680325"/>
            <a:ext cx="1949076" cy="16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00" y="1170125"/>
            <a:ext cx="3886200" cy="375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275" y="2715500"/>
            <a:ext cx="2280975" cy="16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your first PCB</a:t>
            </a:r>
            <a:endParaRPr/>
          </a:p>
        </p:txBody>
      </p:sp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311700" y="1152475"/>
            <a:ext cx="36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you use the Fill All Zones tool (B) to update your ground plane</a:t>
            </a:r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300" y="1170125"/>
            <a:ext cx="39647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1214402" y="315950"/>
            <a:ext cx="67152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/>
              <a:t>Finalized Teams</a:t>
            </a:r>
            <a:endParaRPr sz="3280"/>
          </a:p>
        </p:txBody>
      </p:sp>
      <p:graphicFrame>
        <p:nvGraphicFramePr>
          <p:cNvPr id="80" name="Google Shape;80;p16"/>
          <p:cNvGraphicFramePr/>
          <p:nvPr/>
        </p:nvGraphicFramePr>
        <p:xfrm>
          <a:off x="214563" y="127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{8B0A1BCA-B803-4504-8DED-D8EFA7762F96}</a:tableStyleId>
              </a:tblPr>
              <a:tblGrid>
                <a:gridCol w="1269475"/>
                <a:gridCol w="1314375"/>
                <a:gridCol w="932450"/>
                <a:gridCol w="753150"/>
                <a:gridCol w="753150"/>
                <a:gridCol w="753150"/>
                <a:gridCol w="753150"/>
                <a:gridCol w="753150"/>
                <a:gridCol w="753150"/>
                <a:gridCol w="753150"/>
              </a:tblGrid>
              <a:tr h="108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Electric Skateboard (Mini)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Block Moving Robot - Advanced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Audio Visualizer - Beginner (individual)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Arcade Game - Advanced (individual)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Floating Magnet - Beginner (Individual)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Batmobile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LED Pitch Changer -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Climbing Robot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Mobile Game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Knightboy- Advanced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11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 Eichholz, Bree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Eric Segrest,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Abdiel, Mike (maybe)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Alexander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Aldem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Joshua Guo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Amy Diaz, Liani Garcia, Jennifer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Landon Luke, Ryan Moran,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Samuel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Hustin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Viviana, Frankey, Rolando, Keya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Joshua, Jacob, Jason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Scott …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108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Airpodsred, breemars56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MrE9000, thebackdimple , _dasanii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limes1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syndric 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tallasian0281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Tedpluto, lenedinal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Landonluke, rmoran24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LanceEvo,Madeem, amnotkt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Espial7, Funnmy, jasr321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</a:rPr>
                        <a:t>.planky.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Verifying your first PCB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11700" y="1152475"/>
            <a:ext cx="36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Design Rules Checker in the top toolbar to check for any errors in your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no errors are present then your first PCB is complete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051" y="464675"/>
            <a:ext cx="5524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99" y="908650"/>
            <a:ext cx="5002599" cy="40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Viewing your first PCB</a:t>
            </a:r>
            <a:endParaRPr/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311700" y="1152475"/>
            <a:ext cx="36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PCB Editor use the 3D Viewer tool (Alt+3) in the top toolbar to see a preview of your PCB</a:t>
            </a:r>
            <a:endParaRPr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575" y="455150"/>
            <a:ext cx="4381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050" y="1170125"/>
            <a:ext cx="5376548" cy="31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your first PCB</a:t>
            </a:r>
            <a:endParaRPr/>
          </a:p>
        </p:txBody>
      </p:sp>
      <p:sp>
        <p:nvSpPr>
          <p:cNvPr id="310" name="Google Shape;310;p45"/>
          <p:cNvSpPr txBox="1"/>
          <p:nvPr>
            <p:ph idx="1" type="body"/>
          </p:nvPr>
        </p:nvSpPr>
        <p:spPr>
          <a:xfrm>
            <a:off x="311700" y="1152475"/>
            <a:ext cx="37080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Project Manager window click Plugin and Content Manager</a:t>
            </a:r>
            <a:endParaRPr/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2176075"/>
            <a:ext cx="3467100" cy="26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546" y="2011874"/>
            <a:ext cx="4684677" cy="294395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5"/>
          <p:cNvSpPr txBox="1"/>
          <p:nvPr>
            <p:ph idx="1" type="body"/>
          </p:nvPr>
        </p:nvSpPr>
        <p:spPr>
          <a:xfrm>
            <a:off x="4507888" y="1152475"/>
            <a:ext cx="37080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for jlc and install Fabrication Toolkit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your first PCB</a:t>
            </a:r>
            <a:endParaRPr/>
          </a:p>
        </p:txBody>
      </p:sp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311700" y="1152475"/>
            <a:ext cx="37080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PCB Editor click the Fabrication Toolkit icon in the top toolbar and click generate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complete the folder with the production files will open automatically</a:t>
            </a:r>
            <a:endParaRPr/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436100"/>
            <a:ext cx="6286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738" y="861625"/>
            <a:ext cx="4302051" cy="238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5275" y="2662975"/>
            <a:ext cx="4480973" cy="2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Ordering your first PCB</a:t>
            </a:r>
            <a:endParaRPr/>
          </a:p>
        </p:txBody>
      </p:sp>
      <p:sp>
        <p:nvSpPr>
          <p:cNvPr id="328" name="Google Shape;328;p47"/>
          <p:cNvSpPr txBox="1"/>
          <p:nvPr>
            <p:ph idx="1" type="body"/>
          </p:nvPr>
        </p:nvSpPr>
        <p:spPr>
          <a:xfrm>
            <a:off x="311700" y="1152475"/>
            <a:ext cx="37080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Navigate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https://jlcpcb.com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250" y="531350"/>
            <a:ext cx="25908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93175"/>
            <a:ext cx="4819502" cy="233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102" y="2651800"/>
            <a:ext cx="35052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5225700" y="1152475"/>
            <a:ext cx="37080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&amp; Drop the zip file in the production folder onto the Add gerber file box in the website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Ordering your first PCB</a:t>
            </a:r>
            <a:endParaRPr/>
          </a:p>
        </p:txBody>
      </p:sp>
      <p:sp>
        <p:nvSpPr>
          <p:cNvPr id="338" name="Google Shape;338;p48"/>
          <p:cNvSpPr txBox="1"/>
          <p:nvPr>
            <p:ph idx="1" type="body"/>
          </p:nvPr>
        </p:nvSpPr>
        <p:spPr>
          <a:xfrm>
            <a:off x="311700" y="1152475"/>
            <a:ext cx="37080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Congratulations</a:t>
            </a:r>
            <a:r>
              <a:rPr lang="en"/>
              <a:t>! You can now order your first PCB</a:t>
            </a:r>
            <a:endParaRPr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250" y="531350"/>
            <a:ext cx="25908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700" y="1051732"/>
            <a:ext cx="4971899" cy="386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type="title"/>
          </p:nvPr>
        </p:nvSpPr>
        <p:spPr>
          <a:xfrm>
            <a:off x="173950" y="170350"/>
            <a:ext cx="8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Timeline and Important Dates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>
                <a:solidFill>
                  <a:schemeClr val="lt1"/>
                </a:solidFill>
              </a:rPr>
              <a:t>Weekly Meetings - Estimated Timeline </a:t>
            </a:r>
            <a:endParaRPr sz="2466">
              <a:solidFill>
                <a:schemeClr val="lt1"/>
              </a:solidFill>
            </a:endParaRPr>
          </a:p>
        </p:txBody>
      </p:sp>
      <p:graphicFrame>
        <p:nvGraphicFramePr>
          <p:cNvPr id="346" name="Google Shape;346;p49"/>
          <p:cNvGraphicFramePr/>
          <p:nvPr/>
        </p:nvGraphicFramePr>
        <p:xfrm>
          <a:off x="232100" y="152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{3B914D88-875C-4CB1-A667-1DAEB1305D4A}</a:tableStyleId>
              </a:tblPr>
              <a:tblGrid>
                <a:gridCol w="1084975"/>
                <a:gridCol w="1084975"/>
                <a:gridCol w="1084975"/>
                <a:gridCol w="1084975"/>
                <a:gridCol w="1084975"/>
                <a:gridCol w="993425"/>
                <a:gridCol w="1176525"/>
                <a:gridCol w="1084975"/>
              </a:tblGrid>
              <a:tr h="112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1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2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3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4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7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2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Introduction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Microcontrollers - Erik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Fusion 360/Solidworks - Matias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KiCAD -Tino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Soldering/Prototyping/General Project Management Skills/ Github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BOM Development Workshop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BOM DUE - Technical Assistance Workshop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Technical Assistance Workshop - Progress Checks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3B248"/>
                </a:solidFill>
                <a:latin typeface="Ubuntu"/>
                <a:ea typeface="Ubuntu"/>
                <a:cs typeface="Ubuntu"/>
                <a:sym typeface="Ubuntu"/>
              </a:rPr>
              <a:t>Reminders</a:t>
            </a:r>
            <a:endParaRPr sz="2800">
              <a:solidFill>
                <a:srgbClr val="13B24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2" name="Google Shape;352;p5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Please check discord channels for your respective project.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Recruit if you want! The more the more you may learn and get out of the project!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Next week </a:t>
            </a: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soldering</a:t>
            </a: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workshop/prototype development/project development/github. Applying our skills we learned!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3B248"/>
                </a:solidFill>
                <a:latin typeface="Ubuntu"/>
                <a:ea typeface="Ubuntu"/>
                <a:cs typeface="Ubuntu"/>
                <a:sym typeface="Ubuntu"/>
              </a:rPr>
              <a:t>Reminders</a:t>
            </a:r>
            <a:endParaRPr sz="2800">
              <a:solidFill>
                <a:srgbClr val="13B24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Check Discord we now have created personal project group chats.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Please make sure to have a computer and mouse on hand, trackpad is fine.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If you have questions about team roster DM or we will talk </a:t>
            </a: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after</a:t>
            </a: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class.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Workshop will be centered around one PCB.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General structure for today: 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What is KiCad -&gt; Install -&gt; Schematic -&gt; Footprints -&gt; PCB View -&gt; Final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PCB design?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732787"/>
            <a:ext cx="4328925" cy="22557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419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Printed Circuit Board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Designing the layout of electronic circuits on a 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Connects various components via conductive pathways, signal traces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Importance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Central to all electronic devices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Determines performance, reliability, and manufacturability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Steps in PCB Design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Schematic Capture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Component Placement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Routing the Traces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Testing and Simulation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KiCad?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What is KiCad?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KiCad is a full featured software suite for the production of PCBs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Key Features: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Free and Open Source Software (FOSS)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Works on Mac, Windows, and Linux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Schematic Capture, PCB Layout, and 3D Viewer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Who Uses KiCad?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Engineers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Designers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Educators and Students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Hobbyists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400" y="734474"/>
            <a:ext cx="3834375" cy="383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KiCad 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Main Features: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Schematic Editor: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Create schematics from built in parts libraries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PCB Editor: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Convert the schematic into a PCB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3D Viewer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View preview of populated PCB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Advanced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Features: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Symbol Editor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Create or edit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components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schematic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Footprint Editor: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Create or edit components for PCBs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925" y="253250"/>
            <a:ext cx="3408174" cy="208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925" y="1527503"/>
            <a:ext cx="3408174" cy="208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1925" y="2763055"/>
            <a:ext cx="3408174" cy="215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Download KiCad 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Go to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https://www.kicad.org/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Click Download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Select your operating system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Download from worldwide for your OS version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44975"/>
            <a:ext cx="2618952" cy="17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2675" y="2744975"/>
            <a:ext cx="2848026" cy="127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725" y="2744970"/>
            <a:ext cx="2848026" cy="113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KiCad 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For Mac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the DMG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Drag the KiCad folder into the Applications folder shortcut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44" y="2607665"/>
            <a:ext cx="2618951" cy="196121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For Windows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the EXE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Follow the on screen instructions to complete install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900" y="2500817"/>
            <a:ext cx="2618951" cy="2085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